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2" r:id="rId2"/>
    <p:sldId id="303" r:id="rId3"/>
    <p:sldId id="380" r:id="rId4"/>
    <p:sldId id="382" r:id="rId5"/>
    <p:sldId id="408" r:id="rId6"/>
    <p:sldId id="423" r:id="rId7"/>
    <p:sldId id="424" r:id="rId8"/>
    <p:sldId id="427" r:id="rId9"/>
    <p:sldId id="428" r:id="rId10"/>
    <p:sldId id="433" r:id="rId11"/>
    <p:sldId id="431" r:id="rId12"/>
    <p:sldId id="432" r:id="rId13"/>
    <p:sldId id="434" r:id="rId14"/>
    <p:sldId id="435" r:id="rId15"/>
    <p:sldId id="436" r:id="rId16"/>
    <p:sldId id="417" r:id="rId17"/>
    <p:sldId id="418" r:id="rId18"/>
    <p:sldId id="379" r:id="rId19"/>
  </p:sldIdLst>
  <p:sldSz cx="9144000" cy="6858000" type="screen4x3"/>
  <p:notesSz cx="6861175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, Raul (DCR)" initials="SR(" lastIdx="1" clrIdx="0">
    <p:extLst>
      <p:ext uri="{19B8F6BF-5375-455C-9EA6-DF929625EA0E}">
        <p15:presenceInfo xmlns:p15="http://schemas.microsoft.com/office/powerpoint/2012/main" userId="S::raul.silva@mass.gov::3718f684-c36e-4532-8814-425d96b655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D38"/>
    <a:srgbClr val="FF0066"/>
    <a:srgbClr val="6B4B4B"/>
    <a:srgbClr val="4B0A0A"/>
    <a:srgbClr val="669900"/>
    <a:srgbClr val="336600"/>
    <a:srgbClr val="339933"/>
    <a:srgbClr val="66FF99"/>
    <a:srgbClr val="800000"/>
    <a:srgbClr val="37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7314" autoAdjust="0"/>
  </p:normalViewPr>
  <p:slideViewPr>
    <p:cSldViewPr>
      <p:cViewPr varScale="1">
        <p:scale>
          <a:sx n="103" d="100"/>
          <a:sy n="103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904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176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8" tIns="46379" rIns="92758" bIns="463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12" y="1"/>
            <a:ext cx="2973176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8" tIns="46379" rIns="92758" bIns="463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300"/>
            <a:ext cx="2973176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8" tIns="46379" rIns="92758" bIns="463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12" y="8757300"/>
            <a:ext cx="2973176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8" tIns="46379" rIns="92758" bIns="463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46F36D-57F8-406F-B35A-688696AB7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176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58" tIns="46379" rIns="92758" bIns="463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000" y="1"/>
            <a:ext cx="2973176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58" tIns="46379" rIns="92758" bIns="463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90563"/>
            <a:ext cx="4610100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23" y="4378652"/>
            <a:ext cx="5031529" cy="41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58" tIns="46379" rIns="92758" bIns="46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878"/>
            <a:ext cx="2973176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58" tIns="46379" rIns="92758" bIns="463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000" y="8758878"/>
            <a:ext cx="2973176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58" tIns="46379" rIns="92758" bIns="463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2D4C821-13C4-4348-9AF7-8FE11E526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3EA3D-57D8-436B-AEED-EF43B73A7E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5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5CE95-37CF-4A07-A6ED-D08161EC4E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1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5CE95-37CF-4A07-A6ED-D08161EC4E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7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5CE95-37CF-4A07-A6ED-D08161EC4E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4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5CE95-37CF-4A07-A6ED-D08161EC4E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5CE95-37CF-4A07-A6ED-D08161EC4E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8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A82F9-B612-4E5D-93B8-ADB27DC60F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5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52900"/>
            <a:ext cx="77724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hyperlink" Target="mailto:Mass.Parks@state.ma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457200" y="722313"/>
            <a:ext cx="82438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  <a:p>
            <a:pPr algn="ctr"/>
            <a:endParaRPr lang="en-US" sz="3600" dirty="0">
              <a:solidFill>
                <a:schemeClr val="tx2"/>
              </a:solidFill>
            </a:endParaRPr>
          </a:p>
          <a:p>
            <a:endParaRPr lang="en-US" sz="3600" dirty="0">
              <a:solidFill>
                <a:schemeClr val="tx2"/>
              </a:solidFill>
            </a:endParaRP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046956"/>
            <a:ext cx="8243888" cy="990600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br>
              <a:rPr lang="en-US" sz="1700" dirty="0"/>
            </a:br>
            <a:r>
              <a:rPr lang="en-US" sz="3600" b="1" dirty="0">
                <a:solidFill>
                  <a:srgbClr val="4B0A0A"/>
                </a:solidFill>
                <a:latin typeface="Arial" charset="0"/>
              </a:rPr>
              <a:t>Southwest Corridor State Park</a:t>
            </a:r>
            <a:br>
              <a:rPr lang="en-US" sz="3600" b="1" dirty="0">
                <a:solidFill>
                  <a:srgbClr val="4B0A0A"/>
                </a:solidFill>
                <a:latin typeface="Arial" charset="0"/>
              </a:rPr>
            </a:br>
            <a:r>
              <a:rPr lang="en-US" sz="3600" b="1" dirty="0">
                <a:solidFill>
                  <a:srgbClr val="4B0A0A"/>
                </a:solidFill>
                <a:latin typeface="Arial" charset="0"/>
              </a:rPr>
              <a:t>Spray Deck Rehabilitation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2581553" y="5352266"/>
            <a:ext cx="40158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Boston, MA</a:t>
            </a:r>
          </a:p>
          <a:p>
            <a:pPr algn="ctr">
              <a:defRPr/>
            </a:pPr>
            <a:r>
              <a:rPr lang="en-US" b="1" dirty="0"/>
              <a:t>DCR Project Presentation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October 2022 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26CBC-F58C-4109-A397-9E4C2331B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2362199"/>
            <a:ext cx="3921086" cy="23576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137FE7-668E-4EEC-AC00-A28DB49CD293}"/>
              </a:ext>
            </a:extLst>
          </p:cNvPr>
          <p:cNvSpPr txBox="1"/>
          <p:nvPr/>
        </p:nvSpPr>
        <p:spPr>
          <a:xfrm>
            <a:off x="304801" y="4882167"/>
            <a:ext cx="414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Mission Hill Recreation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CE987-D37A-7BB8-D91F-5D595BFE4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705" y="2362199"/>
            <a:ext cx="3648164" cy="2357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91654-618E-8AE1-DC9A-A9B12F07801C}"/>
              </a:ext>
            </a:extLst>
          </p:cNvPr>
          <p:cNvSpPr txBox="1"/>
          <p:nvPr/>
        </p:nvSpPr>
        <p:spPr>
          <a:xfrm>
            <a:off x="4454486" y="4874471"/>
            <a:ext cx="414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Stony Brook Recreation Area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548640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Mission Hill Spray Deck &amp;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Benefits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2093" y="1828800"/>
            <a:ext cx="8379814" cy="201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kern="0" dirty="0">
                <a:latin typeface="Arial" charset="0"/>
              </a:rPr>
              <a:t>Benefits: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Upgraded facility will meet current DCR recreational standards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Improved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New/modern play features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Improved accessibility</a:t>
            </a:r>
            <a:endParaRPr lang="en-US" sz="19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02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087439"/>
            <a:ext cx="8534400" cy="921616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Stony Brook Recreation Area</a:t>
            </a:r>
            <a:br>
              <a:rPr lang="en-US" sz="3600" dirty="0">
                <a:solidFill>
                  <a:schemeClr val="tx1"/>
                </a:solidFill>
                <a:latin typeface="Arial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Improvements to Spray Deck, Playground Surfacing &amp; Accessibility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B51B60E8-BF61-4565-9099-793B989E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E0FAC-2BD4-4457-8EFC-CBA889952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7742" y="2667000"/>
            <a:ext cx="5048516" cy="32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61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548640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Stony Brook Spray Deck and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Project Purpose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184" y="1033940"/>
            <a:ext cx="4963609" cy="372270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586" y="878583"/>
            <a:ext cx="3577028" cy="429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kern="0" dirty="0">
                <a:latin typeface="Arial" charset="0"/>
              </a:rPr>
              <a:t>Purpose of Project: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Provide new soft safety surfacing within the spray deck &amp; playgrounds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Smooth &amp; resurface the asphalt surfaces around the spray deck &amp; the walkway between the playgrounds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Add an ADA compliant walkway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New benches</a:t>
            </a:r>
            <a:endParaRPr lang="en-US" sz="19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848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571500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Stony Brook Spray Deck and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Selected Alternative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ED8F50-64CE-43E5-BD62-B2C283F8F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926913" y="1092631"/>
            <a:ext cx="3510629" cy="5265944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0A2D039-5C65-4EF6-ACF5-07201869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896" y="1595160"/>
            <a:ext cx="3314700" cy="460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DF99B72-CB2F-4945-9C75-E2F0CAEF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357886"/>
            <a:ext cx="3314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500" y="560696"/>
            <a:ext cx="8763000" cy="14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Selected Alternative: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kern="0" dirty="0">
                <a:latin typeface="Arial" charset="0"/>
              </a:rPr>
              <a:t>New soft safety surface in spray deck and playgrounds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kern="0" dirty="0">
                <a:latin typeface="Arial" charset="0"/>
              </a:rPr>
              <a:t>Improved access walkway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kern="0" dirty="0">
                <a:latin typeface="Arial" charset="0"/>
              </a:rPr>
              <a:t>Minimized impacts to the MBTA tunnel</a:t>
            </a:r>
          </a:p>
          <a:p>
            <a:pPr eaLnBrk="1" hangingPunct="1">
              <a:lnSpc>
                <a:spcPct val="80000"/>
              </a:lnSpc>
            </a:pPr>
            <a:endParaRPr lang="en-US" sz="18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361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569015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Stony Brook Spray Deck and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Selected Alternative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937580-7E36-419E-9462-F849E203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9" y="525735"/>
            <a:ext cx="8610600" cy="12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Playground Improvements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kern="0" dirty="0">
                <a:latin typeface="Arial" charset="0"/>
              </a:rPr>
              <a:t>Cushioned soft surfacing in the spray deck and playgrounds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kern="0" dirty="0">
                <a:latin typeface="Arial" charset="0"/>
              </a:rPr>
              <a:t>Improved smooth and accessible paved surfaces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kern="0" dirty="0">
                <a:latin typeface="Arial" charset="0"/>
              </a:rPr>
              <a:t>New Accessible walk from Southwest Corridor Trail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4117F9-9184-0458-0E92-DEFCC5764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1908223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850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548640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Stony Brook Spray Deck and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Benefits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3993" y="2011710"/>
            <a:ext cx="8532214" cy="201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kern="0" dirty="0">
                <a:latin typeface="Arial" charset="0"/>
              </a:rPr>
              <a:t>Benefits: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Upgraded facility will meet current DCR recreational standards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Improved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New/modern play features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Improved accessibility</a:t>
            </a:r>
            <a:endParaRPr lang="en-US" sz="19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994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" y="5386561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Mission Hill &amp; Stony Brook Spray Deck &amp;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Anticipated Schedule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FA1171-D7EF-4DEA-8747-7F89432A5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44" y="1066800"/>
            <a:ext cx="8449456" cy="429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kern="0" dirty="0">
                <a:latin typeface="Arial" charset="0"/>
              </a:rPr>
              <a:t>Total Project Cost:	$1,200,000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kern="0" dirty="0">
                <a:latin typeface="Arial" charset="0"/>
              </a:rPr>
              <a:t>Next Steps: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Review Comments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kern="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Schedule moving forward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kern="0" dirty="0">
                <a:latin typeface="Arial" charset="0"/>
              </a:rPr>
              <a:t>Construction: Winter 2022 through Spring 2023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kern="0" dirty="0">
                <a:latin typeface="Arial" charset="0"/>
              </a:rPr>
              <a:t>90 day Playground Closure for Construction: March 15th – June 15</a:t>
            </a:r>
            <a:r>
              <a:rPr lang="en-US" sz="1900" kern="0" baseline="30000" dirty="0">
                <a:latin typeface="Arial" charset="0"/>
              </a:rPr>
              <a:t>th</a:t>
            </a:r>
            <a:endParaRPr lang="en-US" sz="1900" kern="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kern="0" dirty="0">
                <a:latin typeface="Arial" charset="0"/>
              </a:rPr>
              <a:t>All work completed and spray decks open by July 1st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963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" y="5386561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Mission Hill Spray Deck &amp;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Closing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FA1171-D7EF-4DEA-8747-7F89432A5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44" y="1066800"/>
            <a:ext cx="8449456" cy="429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3200" kern="0" dirty="0">
                <a:latin typeface="Arial" charset="0"/>
              </a:rPr>
              <a:t>Questions/Discussion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202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143000"/>
            <a:ext cx="899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Verdan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Verdan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Verdana" pitchFamily="34" charset="0"/>
              </a:rPr>
              <a:t>For more information: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hlinkClick r:id="rId3"/>
              </a:rPr>
              <a:t>https://www.mass.gov/doc/</a:t>
            </a:r>
            <a:r>
              <a:rPr lang="en-US" u="sng" dirty="0"/>
              <a:t>ADD</a:t>
            </a:r>
            <a:r>
              <a:rPr lang="en-US" dirty="0"/>
              <a:t>​   </a:t>
            </a:r>
            <a:endParaRPr lang="en-US" sz="2000" b="1" dirty="0">
              <a:latin typeface="Verdan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u="sng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00" u="sng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Verdan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Verdana" pitchFamily="34" charset="0"/>
              </a:rPr>
              <a:t>If you have questions or concerns or wish to subscribe to a DCR general information or project-related listserv:  </a:t>
            </a:r>
            <a:r>
              <a:rPr lang="en-US" sz="2000" dirty="0">
                <a:latin typeface="Verdana" pitchFamily="34" charset="0"/>
              </a:rPr>
              <a:t>contact DCR’s Office of Community Relations at 617-626-4973 or </a:t>
            </a:r>
            <a:r>
              <a:rPr lang="en-US" sz="2000" dirty="0">
                <a:latin typeface="Verdana" pitchFamily="34" charset="0"/>
                <a:hlinkClick r:id="rId4"/>
              </a:rPr>
              <a:t>Mass.Parks@state.ma.us</a:t>
            </a:r>
            <a:r>
              <a:rPr lang="en-US" sz="2000" dirty="0">
                <a:latin typeface="Verdana" pitchFamily="34" charset="0"/>
              </a:rPr>
              <a:t>.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Verdana" pitchFamily="34" charset="0"/>
              </a:rPr>
              <a:t>				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Verdana" pitchFamily="34" charset="0"/>
              </a:rPr>
              <a:t>							</a:t>
            </a:r>
          </a:p>
          <a:p>
            <a:pPr>
              <a:spcBef>
                <a:spcPct val="20000"/>
              </a:spcBef>
              <a:defRPr/>
            </a:pPr>
            <a:endParaRPr lang="en-US" sz="1600" dirty="0"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6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Verdana" pitchFamily="34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  </a:t>
            </a:r>
            <a:r>
              <a:rPr lang="en-US" sz="3200" b="1" dirty="0"/>
              <a:t>Additional Information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0075" y="342900"/>
            <a:ext cx="7772400" cy="2362200"/>
          </a:xfrm>
        </p:spPr>
        <p:txBody>
          <a:bodyPr/>
          <a:lstStyle/>
          <a:p>
            <a:pPr algn="ctr" eaLnBrk="1" hangingPunct="1"/>
            <a:br>
              <a:rPr lang="en-US" sz="2500" dirty="0"/>
            </a:br>
            <a:r>
              <a:rPr lang="en-US" sz="3600" dirty="0">
                <a:solidFill>
                  <a:schemeClr val="tx1"/>
                </a:solidFill>
                <a:latin typeface="Arial" charset="0"/>
              </a:rPr>
              <a:t>Commonwealth of Massachusetts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7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latin typeface="Arial" charset="0"/>
              </a:rPr>
              <a:t>Governor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Charles D. Baker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b="1" dirty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latin typeface="Arial" charset="0"/>
              </a:rPr>
              <a:t>Lieutenant Governor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Karyn E. Polito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200" b="1" dirty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latin typeface="Arial" charset="0"/>
              </a:rPr>
              <a:t>Energy and Environmental Secretary </a:t>
            </a:r>
          </a:p>
          <a:p>
            <a:pPr marL="0" indent="0" algn="ctr">
              <a:buNone/>
            </a:pPr>
            <a:r>
              <a:rPr lang="en-US" sz="2800" b="1" dirty="0">
                <a:latin typeface="Arial" charset="0"/>
              </a:rPr>
              <a:t>Bethany A. Card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200" b="1" dirty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latin typeface="Arial" charset="0"/>
              </a:rPr>
              <a:t>Department of Conservation and Recreation Commissioner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Douglas J. Rice</a:t>
            </a:r>
          </a:p>
        </p:txBody>
      </p:sp>
      <p:pic>
        <p:nvPicPr>
          <p:cNvPr id="3076" name="Picture 7" descr="Seal of the Commonweal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103346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28800"/>
            <a:ext cx="7848600" cy="144780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DCR Mission Statement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259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i="1" dirty="0"/>
              <a:t>To protect, promote and enhance our </a:t>
            </a:r>
          </a:p>
          <a:p>
            <a:pPr algn="ctr" eaLnBrk="1" hangingPunct="1">
              <a:buFontTx/>
              <a:buNone/>
            </a:pPr>
            <a:r>
              <a:rPr lang="en-US" sz="2800" i="1" dirty="0"/>
              <a:t>common wealth of natural, cultural </a:t>
            </a:r>
          </a:p>
          <a:p>
            <a:pPr algn="ctr" eaLnBrk="1" hangingPunct="1">
              <a:buFontTx/>
              <a:buNone/>
            </a:pPr>
            <a:r>
              <a:rPr lang="en-US" sz="2800" i="1" dirty="0"/>
              <a:t>and recreational resources </a:t>
            </a:r>
          </a:p>
          <a:p>
            <a:pPr algn="ctr" eaLnBrk="1" hangingPunct="1">
              <a:buFontTx/>
              <a:buNone/>
            </a:pPr>
            <a:r>
              <a:rPr lang="en-US" sz="2800" i="1" dirty="0"/>
              <a:t>for the well-being of all.</a:t>
            </a:r>
          </a:p>
        </p:txBody>
      </p:sp>
      <p:pic>
        <p:nvPicPr>
          <p:cNvPr id="6" name="Picture 5" descr="R:\External Affairs\Logos\DCR-logo-forMSOffice\dcr-logocolo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971" y="444039"/>
            <a:ext cx="1230631" cy="14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914400"/>
            <a:ext cx="8534400" cy="86793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Purpose of 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2095500"/>
            <a:ext cx="8534400" cy="3695699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7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>
                <a:latin typeface="Arial" charset="0"/>
              </a:rPr>
              <a:t>Provide an opportunity to review proposed site improvements: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Present the scope and schedule for the rehabilitation of the Mission Hill &amp; Stony Brook Spray Decks &amp; Playgrounds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Review next steps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>
              <a:latin typeface="Arial" charset="0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5567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990600"/>
            <a:ext cx="8534400" cy="766382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Project Team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2171700"/>
            <a:ext cx="8534400" cy="326330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7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>
                <a:latin typeface="Arial" charset="0"/>
              </a:rPr>
              <a:t>Department of Conservation and Recreation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Owner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dirty="0" err="1">
                <a:latin typeface="Arial" charset="0"/>
              </a:rPr>
              <a:t>Coneco</a:t>
            </a:r>
            <a:r>
              <a:rPr lang="en-US" sz="2200" dirty="0">
                <a:latin typeface="Arial" charset="0"/>
              </a:rPr>
              <a:t> Engineers &amp; Scientists, Inc.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Site Engineers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b="1" dirty="0">
              <a:latin typeface="Arial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DD31E47A-01F2-42CD-9436-1784FCA6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5347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087439"/>
            <a:ext cx="8534400" cy="921616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Mission Hill Recreation Area</a:t>
            </a:r>
            <a:br>
              <a:rPr lang="en-US" sz="3600" dirty="0">
                <a:solidFill>
                  <a:schemeClr val="tx1"/>
                </a:solidFill>
                <a:latin typeface="Arial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Improvements to the Spray Deck, Playground &amp; Accessibility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B51B60E8-BF61-4565-9099-793B989E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E0FAC-2BD4-4457-8EFC-CBA889952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901" y="2667000"/>
            <a:ext cx="5426198" cy="32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415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548640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Mission Hill Spray Deck &amp;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Project Purpose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184" y="1033940"/>
            <a:ext cx="4963610" cy="372270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586" y="1200984"/>
            <a:ext cx="3577028" cy="338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kern="0" dirty="0">
                <a:latin typeface="Arial" charset="0"/>
              </a:rPr>
              <a:t>Purpose of Project: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Modernize the playground features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Provide new soft safety surfacing throughout the spray deck and playgrounds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Improve walkways to meet ADA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kern="0" dirty="0">
                <a:latin typeface="Arial" charset="0"/>
              </a:rPr>
              <a:t>New benches</a:t>
            </a:r>
            <a:endParaRPr lang="en-US" sz="19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305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571500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Mission Hill Spray Deck &amp;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Selected Alternative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ED8F50-64CE-43E5-BD62-B2C283F8F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3261" y="2011744"/>
            <a:ext cx="5657476" cy="377165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0A2D039-5C65-4EF6-ACF5-07201869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896" y="1595160"/>
            <a:ext cx="3314700" cy="460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DF99B72-CB2F-4945-9C75-E2F0CAEF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357886"/>
            <a:ext cx="3314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500" y="560696"/>
            <a:ext cx="8763000" cy="14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Selected Alternative: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kern="0" dirty="0">
                <a:latin typeface="Arial" charset="0"/>
              </a:rPr>
              <a:t>New soft surfacing within the spray deck and playgrounds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kern="0" dirty="0">
                <a:latin typeface="Arial" charset="0"/>
              </a:rPr>
              <a:t>New playground equipment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kern="0" dirty="0">
                <a:latin typeface="Arial" charset="0"/>
              </a:rPr>
              <a:t>Improved access from the Southwest Corridor Trail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kern="0" dirty="0">
                <a:latin typeface="Arial" charset="0"/>
              </a:rPr>
              <a:t>Minimized impacts to the MBTA tunnel</a:t>
            </a:r>
          </a:p>
        </p:txBody>
      </p:sp>
    </p:spTree>
    <p:extLst>
      <p:ext uri="{BB962C8B-B14F-4D97-AF65-F5344CB8AC3E}">
        <p14:creationId xmlns:p14="http://schemas.microsoft.com/office/powerpoint/2010/main" val="2528055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7A21E-573F-4D54-AA14-8DD8537AB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43573">
            <a:off x="2393445" y="-142365"/>
            <a:ext cx="3864485" cy="3644564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5690150"/>
            <a:ext cx="8763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Mission Hill Spray Deck &amp; Playground Rehabilitation</a:t>
            </a:r>
          </a:p>
          <a:p>
            <a:pPr algn="r" eaLnBrk="1" hangingPunct="1"/>
            <a:r>
              <a:rPr lang="en-US" sz="2800" kern="0" dirty="0">
                <a:solidFill>
                  <a:schemeClr val="tx1"/>
                </a:solidFill>
                <a:latin typeface="Arial" charset="0"/>
              </a:rPr>
              <a:t>Selected Alternative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937580-7E36-419E-9462-F849E203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05" y="391319"/>
            <a:ext cx="2392395" cy="12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500" kern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kern="0" dirty="0">
                <a:latin typeface="Arial" charset="0"/>
              </a:rPr>
              <a:t>Playground Improvements</a:t>
            </a:r>
          </a:p>
          <a:p>
            <a:pPr marL="287338" lvl="1" indent="-287338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kern="0" dirty="0">
                <a:latin typeface="Arial" charset="0"/>
              </a:rPr>
              <a:t>New modern features</a:t>
            </a:r>
          </a:p>
          <a:p>
            <a:pPr marL="287338" lvl="1" indent="-287338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kern="0" dirty="0">
                <a:latin typeface="Arial" charset="0"/>
              </a:rPr>
              <a:t>Areas geared toward age groups</a:t>
            </a:r>
          </a:p>
          <a:p>
            <a:pPr marL="287338" lvl="1" indent="-287338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800" kern="0" dirty="0">
                <a:latin typeface="Arial" charset="0"/>
              </a:rPr>
              <a:t>Cushioned soft surfacing</a:t>
            </a:r>
          </a:p>
        </p:txBody>
      </p:sp>
      <p:pic>
        <p:nvPicPr>
          <p:cNvPr id="4" name="Picture 3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010B84B5-1C19-A49F-223F-4CAD91467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819399"/>
            <a:ext cx="3667141" cy="2062767"/>
          </a:xfrm>
          <a:prstGeom prst="rect">
            <a:avLst/>
          </a:prstGeom>
        </p:spPr>
      </p:pic>
      <p:pic>
        <p:nvPicPr>
          <p:cNvPr id="9" name="Picture 8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084117F9-9184-0458-0E92-DEFCC5764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2819400"/>
            <a:ext cx="3759200" cy="21145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A1C0CE9-B195-5976-83C8-883167C1D70D}"/>
              </a:ext>
            </a:extLst>
          </p:cNvPr>
          <p:cNvSpPr/>
          <p:nvPr/>
        </p:nvSpPr>
        <p:spPr bwMode="auto">
          <a:xfrm rot="17511610">
            <a:off x="2342888" y="2260855"/>
            <a:ext cx="838200" cy="609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204C0B-A849-28B0-8D83-E6F053D5C3BB}"/>
              </a:ext>
            </a:extLst>
          </p:cNvPr>
          <p:cNvSpPr/>
          <p:nvPr/>
        </p:nvSpPr>
        <p:spPr bwMode="auto">
          <a:xfrm rot="13932410">
            <a:off x="5485519" y="2214996"/>
            <a:ext cx="1036869" cy="609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5AD1E-43F3-3F55-98A0-B2B10C611F44}"/>
              </a:ext>
            </a:extLst>
          </p:cNvPr>
          <p:cNvSpPr txBox="1"/>
          <p:nvPr/>
        </p:nvSpPr>
        <p:spPr>
          <a:xfrm>
            <a:off x="304801" y="4882167"/>
            <a:ext cx="414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Younger Children Themed (2-5 years)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BF4BC-8D9B-BB77-F9ED-534A46267393}"/>
              </a:ext>
            </a:extLst>
          </p:cNvPr>
          <p:cNvSpPr txBox="1"/>
          <p:nvPr/>
        </p:nvSpPr>
        <p:spPr>
          <a:xfrm>
            <a:off x="4543387" y="4882167"/>
            <a:ext cx="414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Older Children Themed (5-12 years)</a:t>
            </a:r>
          </a:p>
        </p:txBody>
      </p:sp>
    </p:spTree>
    <p:extLst>
      <p:ext uri="{BB962C8B-B14F-4D97-AF65-F5344CB8AC3E}">
        <p14:creationId xmlns:p14="http://schemas.microsoft.com/office/powerpoint/2010/main" val="18852647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370A0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14143</TotalTime>
  <Words>582</Words>
  <Application>Microsoft Office PowerPoint</Application>
  <PresentationFormat>On-screen Show (4:3)</PresentationFormat>
  <Paragraphs>162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Verdana</vt:lpstr>
      <vt:lpstr>Wingdings</vt:lpstr>
      <vt:lpstr>Blank Presentation</vt:lpstr>
      <vt:lpstr> Southwest Corridor State Park Spray Deck Rehabilitation</vt:lpstr>
      <vt:lpstr> Commonwealth of Massachusetts</vt:lpstr>
      <vt:lpstr>DCR Mission Statement</vt:lpstr>
      <vt:lpstr>Purpose of Presentation</vt:lpstr>
      <vt:lpstr>Project Team</vt:lpstr>
      <vt:lpstr>Mission Hill Recreation Area Improvements to the Spray Deck, Playground &amp; Accessibility</vt:lpstr>
      <vt:lpstr>PowerPoint Presentation</vt:lpstr>
      <vt:lpstr>PowerPoint Presentation</vt:lpstr>
      <vt:lpstr>PowerPoint Presentation</vt:lpstr>
      <vt:lpstr>PowerPoint Presentation</vt:lpstr>
      <vt:lpstr>Stony Brook Recreation Area Improvements to Spray Deck, Playground Surfacing &amp; Accessibility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 Dept Conservation and Recreation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Beveridge</dc:creator>
  <cp:lastModifiedBy>Silva, Raul (DCR)</cp:lastModifiedBy>
  <cp:revision>840</cp:revision>
  <cp:lastPrinted>2020-03-04T20:07:20Z</cp:lastPrinted>
  <dcterms:created xsi:type="dcterms:W3CDTF">2005-07-19T18:40:07Z</dcterms:created>
  <dcterms:modified xsi:type="dcterms:W3CDTF">2022-10-04T13:15:24Z</dcterms:modified>
</cp:coreProperties>
</file>